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Proxima Nova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Lato Light"/>
      <p:regular r:id="rId56"/>
      <p:bold r:id="rId57"/>
      <p:italic r:id="rId58"/>
      <p:boldItalic r:id="rId59"/>
    </p:embeddedFont>
    <p:embeddedFont>
      <p:font typeface="Proxima Nova Semibold"/>
      <p:regular r:id="rId60"/>
      <p:bold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roximaNova-regular.fntdata"/><Relationship Id="rId47" Type="http://schemas.openxmlformats.org/officeDocument/2006/relationships/slide" Target="slides/slide42.xml"/><Relationship Id="rId49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Semibold-boldItalic.fntdata"/><Relationship Id="rId61" Type="http://schemas.openxmlformats.org/officeDocument/2006/relationships/font" Target="fonts/ProximaNovaSemibold-bold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boldItalic.fntdata"/><Relationship Id="rId50" Type="http://schemas.openxmlformats.org/officeDocument/2006/relationships/font" Target="fonts/ProximaNova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57" Type="http://schemas.openxmlformats.org/officeDocument/2006/relationships/font" Target="fonts/LatoLight-bold.fntdata"/><Relationship Id="rId12" Type="http://schemas.openxmlformats.org/officeDocument/2006/relationships/slide" Target="slides/slide7.xml"/><Relationship Id="rId56" Type="http://schemas.openxmlformats.org/officeDocument/2006/relationships/font" Target="fonts/LatoLight-regular.fntdata"/><Relationship Id="rId15" Type="http://schemas.openxmlformats.org/officeDocument/2006/relationships/slide" Target="slides/slide10.xml"/><Relationship Id="rId59" Type="http://schemas.openxmlformats.org/officeDocument/2006/relationships/font" Target="fonts/Lato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Lato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92969" y="2652117"/>
            <a:ext cx="7358063" cy="596057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pic"/>
          </p:nvPr>
        </p:nvSpPr>
        <p:spPr>
          <a:xfrm>
            <a:off x="4723805" y="1372939"/>
            <a:ext cx="3750469" cy="331514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69727" y="1372939"/>
            <a:ext cx="3750469" cy="3315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92969" y="1701105"/>
            <a:ext cx="7358063" cy="1741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69727" y="1372939"/>
            <a:ext cx="7804547" cy="3315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pic"/>
          </p:nvPr>
        </p:nvSpPr>
        <p:spPr>
          <a:xfrm>
            <a:off x="1129605" y="334863"/>
            <a:ext cx="6875859" cy="3120926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92969" y="3542854"/>
            <a:ext cx="7358063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92969" y="4319736"/>
            <a:ext cx="7358063" cy="596057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4437983" y="4875609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69727" y="669727"/>
            <a:ext cx="7804547" cy="3804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pic"/>
          </p:nvPr>
        </p:nvSpPr>
        <p:spPr>
          <a:xfrm>
            <a:off x="4723805" y="334863"/>
            <a:ext cx="3750469" cy="4339828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669727" y="334863"/>
            <a:ext cx="3750469" cy="2102941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3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69727" y="2511475"/>
            <a:ext cx="3750469" cy="2163217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1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pic"/>
          </p:nvPr>
        </p:nvSpPr>
        <p:spPr>
          <a:xfrm>
            <a:off x="4723805" y="2685604"/>
            <a:ext cx="3750469" cy="1989088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0" name="Shape 90"/>
          <p:cNvSpPr/>
          <p:nvPr>
            <p:ph idx="3" type="pic"/>
          </p:nvPr>
        </p:nvSpPr>
        <p:spPr>
          <a:xfrm>
            <a:off x="4728177" y="468809"/>
            <a:ext cx="3750469" cy="1989088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" name="Shape 91"/>
          <p:cNvSpPr/>
          <p:nvPr>
            <p:ph idx="4" type="pic"/>
          </p:nvPr>
        </p:nvSpPr>
        <p:spPr>
          <a:xfrm>
            <a:off x="669727" y="468809"/>
            <a:ext cx="3750469" cy="4205883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892969" y="3355330"/>
            <a:ext cx="7358063" cy="247799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15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892969" y="2250281"/>
            <a:ext cx="7358063" cy="361652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8575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575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575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575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575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8575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8575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8575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3585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69727" y="1372939"/>
            <a:ext cx="7804547" cy="33151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lick.bl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4294967295" type="ctrTitle"/>
          </p:nvPr>
        </p:nvSpPr>
        <p:spPr>
          <a:xfrm>
            <a:off x="892944" y="736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i="0" lang="en" sz="5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Giveth Visual Identity</a:t>
            </a:r>
            <a:endParaRPr i="0" sz="52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lang="en" sz="3600">
                <a:latin typeface="Lato Light"/>
                <a:ea typeface="Lato Light"/>
                <a:cs typeface="Lato Light"/>
                <a:sym typeface="Lato Light"/>
              </a:rPr>
              <a:t>‘the evolution’</a:t>
            </a:r>
            <a:endParaRPr sz="36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" name="Shape 105"/>
          <p:cNvSpPr txBox="1"/>
          <p:nvPr>
            <p:ph idx="4294967295" type="subTitle"/>
          </p:nvPr>
        </p:nvSpPr>
        <p:spPr>
          <a:xfrm>
            <a:off x="943575" y="3110124"/>
            <a:ext cx="73581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version 0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1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Sep 2017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7229150" y="4684525"/>
            <a:ext cx="17715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Grace Torrellas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4000500" y="0"/>
            <a:ext cx="5143504" cy="5143504"/>
            <a:chOff x="0" y="0"/>
            <a:chExt cx="5143504" cy="5143504"/>
          </a:xfrm>
        </p:grpSpPr>
        <p:pic>
          <p:nvPicPr>
            <p:cNvPr id="163" name="Shape 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5143504" cy="5143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Shape 16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420425" y="2820325"/>
              <a:ext cx="4287724" cy="1403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Shape 165"/>
          <p:cNvSpPr txBox="1"/>
          <p:nvPr/>
        </p:nvSpPr>
        <p:spPr>
          <a:xfrm>
            <a:off x="377750" y="433575"/>
            <a:ext cx="3749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LOGO DESIGN</a:t>
            </a:r>
            <a:endParaRPr sz="1800">
              <a:solidFill>
                <a:srgbClr val="CCCCCC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825" y="281775"/>
            <a:ext cx="4575472" cy="457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401050" y="2820325"/>
            <a:ext cx="4307599" cy="14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477" y="0"/>
            <a:ext cx="5143496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975" y="215725"/>
            <a:ext cx="4712056" cy="471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veth icon 4.jp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525" y="110725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25" y="288500"/>
            <a:ext cx="6256348" cy="17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300" y="2433575"/>
            <a:ext cx="6256348" cy="17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531825" y="1284850"/>
            <a:ext cx="8123202" cy="226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 rotWithShape="1">
          <a:blip r:embed="rId3">
            <a:alphaModFix amt="30000"/>
          </a:blip>
          <a:srcRect b="9330" l="0" r="0" t="638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531825" y="1284850"/>
            <a:ext cx="8123202" cy="226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Final Logo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2129025" y="1993375"/>
            <a:ext cx="5209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Transitioning our </a:t>
            </a:r>
            <a:r>
              <a:rPr i="0" lang="en" sz="2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Brand Identity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2" name="Shape 112"/>
          <p:cNvCxnSpPr/>
          <p:nvPr/>
        </p:nvCxnSpPr>
        <p:spPr>
          <a:xfrm flipH="1">
            <a:off x="3737900" y="2511650"/>
            <a:ext cx="480900" cy="78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Shape 113"/>
          <p:cNvCxnSpPr/>
          <p:nvPr/>
        </p:nvCxnSpPr>
        <p:spPr>
          <a:xfrm>
            <a:off x="4993875" y="2501850"/>
            <a:ext cx="490500" cy="78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Shape 114"/>
          <p:cNvSpPr txBox="1"/>
          <p:nvPr/>
        </p:nvSpPr>
        <p:spPr>
          <a:xfrm>
            <a:off x="1888850" y="3433925"/>
            <a:ext cx="2934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Giveth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Dapp (the platform)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5273825" y="3433925"/>
            <a:ext cx="1432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Giveth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Unicorn DAC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 amt="40000"/>
          </a:blip>
          <a:srcRect b="0" l="0" r="0" t="15404"/>
          <a:stretch/>
        </p:blipFill>
        <p:spPr>
          <a:xfrm>
            <a:off x="0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 amt="39000"/>
          </a:blip>
          <a:srcRect b="10277" l="0" r="0" t="10845"/>
          <a:stretch/>
        </p:blipFill>
        <p:spPr>
          <a:xfrm>
            <a:off x="2112413" y="680525"/>
            <a:ext cx="4919176" cy="388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5 at 09.19.56.png"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666875"/>
            <a:ext cx="76581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7533" l="0" r="0" t="7533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63" y="0"/>
            <a:ext cx="514350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0" y="75"/>
            <a:ext cx="2093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7050900" y="75"/>
            <a:ext cx="2093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1310475" y="434215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A8DC"/>
                </a:solidFill>
                <a:latin typeface="Proxima Nova"/>
                <a:ea typeface="Proxima Nova"/>
                <a:cs typeface="Proxima Nova"/>
                <a:sym typeface="Proxima Nova"/>
              </a:rPr>
              <a:t>THE CLEAN WATER  DAC</a:t>
            </a:r>
            <a:endParaRPr b="1" sz="1800">
              <a:solidFill>
                <a:srgbClr val="6FA8D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30885" l="17931" r="28749" t="11437"/>
          <a:stretch/>
        </p:blipFill>
        <p:spPr>
          <a:xfrm>
            <a:off x="2456325" y="234700"/>
            <a:ext cx="4503338" cy="42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074" y="76200"/>
            <a:ext cx="4705400" cy="47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2590800" y="4229300"/>
            <a:ext cx="4152900" cy="3807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1843875" y="4189750"/>
            <a:ext cx="5633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GREEN FOREST DAC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/>
        </p:nvSpPr>
        <p:spPr>
          <a:xfrm>
            <a:off x="2292700" y="1704450"/>
            <a:ext cx="5068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Color Options for Giveth UI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4.37.00.png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032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4.36.46.png"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5585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6.40.png"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908" y="152400"/>
            <a:ext cx="275424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6.13.png"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0654" y="152400"/>
            <a:ext cx="2755854" cy="471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4.36.32.png"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7247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6.26.png"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275" y="152400"/>
            <a:ext cx="275164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6.20.png"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321" y="152400"/>
            <a:ext cx="28013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4.33.37.png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7583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4.33.59.png"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431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4.07.png"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110" y="152400"/>
            <a:ext cx="267660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4.20.png"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8115" y="152400"/>
            <a:ext cx="27286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i="0" lang="en" sz="52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Dapp vs the DAC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69727" y="1875234"/>
            <a:ext cx="3750469" cy="2303859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Dapp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Visuals need to instill high levels of credibility, trust, l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oyalty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 and global scalability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991700" y="1851801"/>
            <a:ext cx="37506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DAC (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nicorn Community)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DAC d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evelops and s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upports 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Giveth platform. The core team needs to be align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ed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values 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and purpose while 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maintaining a strong sense of collaboration. The DAC is 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</a:t>
            </a:r>
            <a:r>
              <a:rPr i="0" lang="en" sz="18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nformal, fair and fun. It has 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developed its own identity. 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4.34.28.png"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06000" cy="4598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4.38.png"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000" y="152400"/>
            <a:ext cx="2897775" cy="4525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4.45.png" id="284" name="Shape 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1175" y="152400"/>
            <a:ext cx="2740425" cy="459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4.30.00.png"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514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4.30.29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0477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0.38.png"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574" y="152400"/>
            <a:ext cx="271888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0.45.png"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863" y="152400"/>
            <a:ext cx="27503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4.30.55.png"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451425"/>
            <a:ext cx="2640850" cy="4240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1.03.png"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975" y="451425"/>
            <a:ext cx="2640850" cy="4240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4.31.14.png"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525" y="451425"/>
            <a:ext cx="2739775" cy="42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0" l="0" r="17266" t="0"/>
          <a:stretch/>
        </p:blipFill>
        <p:spPr>
          <a:xfrm>
            <a:off x="421850" y="264700"/>
            <a:ext cx="3163500" cy="47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75" y="706200"/>
            <a:ext cx="2262000" cy="3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1400" y="706200"/>
            <a:ext cx="2390700" cy="37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5775" y="706200"/>
            <a:ext cx="2203200" cy="3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000" y="829225"/>
            <a:ext cx="2055900" cy="3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500" y="829225"/>
            <a:ext cx="2133000" cy="3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4475" y="829225"/>
            <a:ext cx="2262000" cy="37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7.20.38.png"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839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7.20.24.png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8605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7.20.14.png"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850" y="152400"/>
            <a:ext cx="264795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7.20.04.png"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200" y="152400"/>
            <a:ext cx="266700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7.19.54.png"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8605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7.19.43.png"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850" y="152400"/>
            <a:ext cx="2676525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7.19.32.png"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775" y="152400"/>
            <a:ext cx="26670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044773" y="87363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i="0" lang="en" sz="4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Giveth brand invites the community to </a:t>
            </a:r>
            <a:r>
              <a:rPr i="0" lang="en" sz="4400" u="none" cap="none" strike="noStrike">
                <a:solidFill>
                  <a:srgbClr val="00FF00"/>
                </a:solidFill>
                <a:latin typeface="Lato Light"/>
                <a:ea typeface="Lato Light"/>
                <a:cs typeface="Lato Light"/>
                <a:sym typeface="Lato Light"/>
              </a:rPr>
              <a:t>connect</a:t>
            </a:r>
            <a:r>
              <a:rPr i="0" lang="en" sz="4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, get </a:t>
            </a:r>
            <a:r>
              <a:rPr i="0" lang="en" sz="4400" u="none" cap="none" strike="noStrike">
                <a:solidFill>
                  <a:srgbClr val="00FF00"/>
                </a:solidFill>
                <a:latin typeface="Lato Light"/>
                <a:ea typeface="Lato Light"/>
                <a:cs typeface="Lato Light"/>
                <a:sym typeface="Lato Light"/>
              </a:rPr>
              <a:t>involved</a:t>
            </a:r>
            <a:r>
              <a:rPr i="0" lang="en" sz="4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, </a:t>
            </a:r>
            <a:r>
              <a:rPr i="0" lang="en" sz="4400" u="none" cap="none" strike="noStrike">
                <a:solidFill>
                  <a:srgbClr val="00FF00"/>
                </a:solidFill>
                <a:latin typeface="Lato Light"/>
                <a:ea typeface="Lato Light"/>
                <a:cs typeface="Lato Light"/>
                <a:sym typeface="Lato Light"/>
              </a:rPr>
              <a:t>create</a:t>
            </a:r>
            <a:r>
              <a:rPr lang="en" sz="4400">
                <a:latin typeface="Lato Light"/>
                <a:ea typeface="Lato Light"/>
                <a:cs typeface="Lato Light"/>
                <a:sym typeface="Lato Light"/>
              </a:rPr>
              <a:t> and</a:t>
            </a:r>
            <a:r>
              <a:rPr i="0" lang="en" sz="4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i="0" lang="en" sz="4400" u="none" cap="none" strike="noStrike">
                <a:solidFill>
                  <a:srgbClr val="00FF00"/>
                </a:solidFill>
                <a:latin typeface="Lato Light"/>
                <a:ea typeface="Lato Light"/>
                <a:cs typeface="Lato Light"/>
                <a:sym typeface="Lato Light"/>
              </a:rPr>
              <a:t>transform</a:t>
            </a:r>
            <a:r>
              <a:rPr i="0" lang="en" sz="44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85006" y="3055391"/>
            <a:ext cx="8174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i="0" lang="en" sz="23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friendly, honest and trustworthy, it speaks from the heart.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151161" y="3641308"/>
            <a:ext cx="88416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i="0" lang="en" sz="2300" u="none" cap="none" strike="noStrik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Our brand wants to be related to projects that can scale and offer limitless possibilities to help a good cause. 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7.26.07.png"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5630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7.25.57.png"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6700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7.25.46.png"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800" y="152400"/>
            <a:ext cx="2667000" cy="469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7.25.35.png"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200" y="152400"/>
            <a:ext cx="26574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9-11 at 17.25.26.png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6700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7.25.18.png"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800" y="152400"/>
            <a:ext cx="266700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9-11 at 17.25.10.png"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200" y="152400"/>
            <a:ext cx="2676525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92969" y="1701105"/>
            <a:ext cx="7358063" cy="1741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our focus is to </a:t>
            </a:r>
            <a:r>
              <a:rPr b="0" i="0" lang="en" sz="3800" u="none" cap="none" strike="noStrike">
                <a:solidFill>
                  <a:srgbClr val="EC5A5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attract</a:t>
            </a:r>
            <a:r>
              <a:rPr b="0" i="0" lang="en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purpose, </a:t>
            </a:r>
            <a:r>
              <a:rPr b="0" i="0" lang="en" sz="3800" u="none" cap="none" strike="noStrike">
                <a:solidFill>
                  <a:srgbClr val="EC5A5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facilitate</a:t>
            </a:r>
            <a:r>
              <a:rPr b="0" i="0" lang="en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" sz="3800"/>
              <a:t>funding</a:t>
            </a:r>
            <a:r>
              <a:rPr b="0" i="0" lang="en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and </a:t>
            </a:r>
            <a:r>
              <a:rPr b="0" i="0" lang="en" sz="3800" u="none" cap="none" strike="noStrike">
                <a:solidFill>
                  <a:srgbClr val="EC5A5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enable </a:t>
            </a:r>
            <a:r>
              <a:rPr b="0" i="0" lang="en" sz="3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support for the cause. </a:t>
            </a:r>
            <a:endParaRPr sz="900"/>
          </a:p>
        </p:txBody>
      </p:sp>
      <p:sp>
        <p:nvSpPr>
          <p:cNvPr id="135" name="Shape 135"/>
          <p:cNvSpPr/>
          <p:nvPr/>
        </p:nvSpPr>
        <p:spPr>
          <a:xfrm>
            <a:off x="3870841" y="994544"/>
            <a:ext cx="1009413" cy="341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Giveth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610648" y="969019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lang="en"/>
              <a:t>Giveth </a:t>
            </a:r>
            <a:r>
              <a:rPr b="0" i="0" lang="en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Brand</a:t>
            </a:r>
            <a:endParaRPr sz="900"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765250" y="2413550"/>
            <a:ext cx="78783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Logo</a:t>
            </a:r>
            <a:r>
              <a:rPr lang="en" sz="2400"/>
              <a:t>, 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colors</a:t>
            </a:r>
            <a:r>
              <a:rPr lang="en" sz="2400"/>
              <a:t>, 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visual identity</a:t>
            </a:r>
            <a:r>
              <a:rPr lang="en" sz="2400"/>
              <a:t> (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relations), voice</a:t>
            </a:r>
            <a:r>
              <a:rPr lang="en" sz="2400"/>
              <a:t>, 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values/Ideals and user experience 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892969" y="1701105"/>
            <a:ext cx="7358063" cy="1741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rPr b="0" i="0" lang="en" sz="5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Logo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CDEE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17793" l="2608" r="2608" t="63211"/>
          <a:stretch/>
        </p:blipFill>
        <p:spPr>
          <a:xfrm>
            <a:off x="1450025" y="540825"/>
            <a:ext cx="6420300" cy="39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2" type="body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Giveth Logo System </a:t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1092175" y="2900075"/>
            <a:ext cx="71589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By Alan Borger</a:t>
            </a:r>
            <a:endParaRPr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click.blue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